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062408-4694-4401-A772-A27A194AE09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A8CA15B-6FC7-4628-92D5-6AB6390C4675}">
      <dgm:prSet/>
      <dgm:spPr/>
      <dgm:t>
        <a:bodyPr/>
        <a:lstStyle/>
        <a:p>
          <a:r>
            <a:rPr lang="en-US" b="0" i="0" baseline="0" dirty="0"/>
            <a:t>⚠️ Common vulnerabilities:</a:t>
          </a:r>
          <a:endParaRPr lang="en-US" dirty="0"/>
        </a:p>
      </dgm:t>
    </dgm:pt>
    <dgm:pt modelId="{43814389-F9A2-4E6F-9D68-7BE83176605A}" type="parTrans" cxnId="{0AE6CEBE-AB6C-4933-9EF5-77808B0D7317}">
      <dgm:prSet/>
      <dgm:spPr/>
      <dgm:t>
        <a:bodyPr/>
        <a:lstStyle/>
        <a:p>
          <a:endParaRPr lang="en-US"/>
        </a:p>
      </dgm:t>
    </dgm:pt>
    <dgm:pt modelId="{B502D0D9-F743-44BF-9530-5D0E8BAA1CB7}" type="sibTrans" cxnId="{0AE6CEBE-AB6C-4933-9EF5-77808B0D7317}">
      <dgm:prSet/>
      <dgm:spPr/>
      <dgm:t>
        <a:bodyPr/>
        <a:lstStyle/>
        <a:p>
          <a:endParaRPr lang="en-US"/>
        </a:p>
      </dgm:t>
    </dgm:pt>
    <dgm:pt modelId="{B74552CF-5C52-4D0E-A2CB-DD89CE9A74D6}">
      <dgm:prSet/>
      <dgm:spPr/>
      <dgm:t>
        <a:bodyPr/>
        <a:lstStyle/>
        <a:p>
          <a:r>
            <a:rPr lang="en-US" b="0" i="0" baseline="0"/>
            <a:t>Local admin rights to end users</a:t>
          </a:r>
          <a:endParaRPr lang="en-US"/>
        </a:p>
      </dgm:t>
    </dgm:pt>
    <dgm:pt modelId="{C51C221B-8BE1-4A64-90A8-47C06986CCD8}" type="parTrans" cxnId="{B658A3F8-BFDE-43AA-B99E-0B7DE25293F3}">
      <dgm:prSet/>
      <dgm:spPr/>
      <dgm:t>
        <a:bodyPr/>
        <a:lstStyle/>
        <a:p>
          <a:endParaRPr lang="en-US"/>
        </a:p>
      </dgm:t>
    </dgm:pt>
    <dgm:pt modelId="{40F9460F-D37B-4F8D-9716-AE0597C6FEF9}" type="sibTrans" cxnId="{B658A3F8-BFDE-43AA-B99E-0B7DE25293F3}">
      <dgm:prSet/>
      <dgm:spPr/>
      <dgm:t>
        <a:bodyPr/>
        <a:lstStyle/>
        <a:p>
          <a:endParaRPr lang="en-US"/>
        </a:p>
      </dgm:t>
    </dgm:pt>
    <dgm:pt modelId="{F1969F65-B105-4CE9-AE9E-4CB6C42CA11F}">
      <dgm:prSet/>
      <dgm:spPr/>
      <dgm:t>
        <a:bodyPr/>
        <a:lstStyle/>
        <a:p>
          <a:r>
            <a:rPr lang="en-US" b="0" i="0" baseline="0"/>
            <a:t>Lack of employee training</a:t>
          </a:r>
          <a:endParaRPr lang="en-US"/>
        </a:p>
      </dgm:t>
    </dgm:pt>
    <dgm:pt modelId="{FF5E2F60-A2F2-4FE7-85EA-148B4C5CBC85}" type="parTrans" cxnId="{5DC17706-2658-4B27-9E33-970CC564CA04}">
      <dgm:prSet/>
      <dgm:spPr/>
      <dgm:t>
        <a:bodyPr/>
        <a:lstStyle/>
        <a:p>
          <a:endParaRPr lang="en-US"/>
        </a:p>
      </dgm:t>
    </dgm:pt>
    <dgm:pt modelId="{27412EEF-855B-4C8A-910C-6CCF55609688}" type="sibTrans" cxnId="{5DC17706-2658-4B27-9E33-970CC564CA04}">
      <dgm:prSet/>
      <dgm:spPr/>
      <dgm:t>
        <a:bodyPr/>
        <a:lstStyle/>
        <a:p>
          <a:endParaRPr lang="en-US"/>
        </a:p>
      </dgm:t>
    </dgm:pt>
    <dgm:pt modelId="{FC435B07-57F6-4011-944E-787FCE86F89F}">
      <dgm:prSet/>
      <dgm:spPr/>
      <dgm:t>
        <a:bodyPr/>
        <a:lstStyle/>
        <a:p>
          <a:r>
            <a:rPr lang="en-US" b="0" i="0" baseline="0"/>
            <a:t>No backup/restore plan</a:t>
          </a:r>
          <a:endParaRPr lang="en-US"/>
        </a:p>
      </dgm:t>
    </dgm:pt>
    <dgm:pt modelId="{9BCB37B1-DCE7-4F08-B51B-B2834EF60D4E}" type="parTrans" cxnId="{34A37D63-CDBA-4F4D-A598-99CEBE54D9AE}">
      <dgm:prSet/>
      <dgm:spPr/>
      <dgm:t>
        <a:bodyPr/>
        <a:lstStyle/>
        <a:p>
          <a:endParaRPr lang="en-US"/>
        </a:p>
      </dgm:t>
    </dgm:pt>
    <dgm:pt modelId="{EDEAFB86-99A8-42B3-8F45-AA9C84948EA4}" type="sibTrans" cxnId="{34A37D63-CDBA-4F4D-A598-99CEBE54D9AE}">
      <dgm:prSet/>
      <dgm:spPr/>
      <dgm:t>
        <a:bodyPr/>
        <a:lstStyle/>
        <a:p>
          <a:endParaRPr lang="en-US"/>
        </a:p>
      </dgm:t>
    </dgm:pt>
    <dgm:pt modelId="{B3F41E70-81C6-4408-988F-F699F2814D34}">
      <dgm:prSet/>
      <dgm:spPr/>
      <dgm:t>
        <a:bodyPr/>
        <a:lstStyle/>
        <a:p>
          <a:r>
            <a:rPr lang="en-US" b="0" i="0" baseline="0"/>
            <a:t>Delayed threat detection</a:t>
          </a:r>
          <a:endParaRPr lang="en-US"/>
        </a:p>
      </dgm:t>
    </dgm:pt>
    <dgm:pt modelId="{1099842D-9636-41AB-A49F-C5FC54799DAF}" type="parTrans" cxnId="{F19460A1-DDD8-4268-AEDF-A0F589015F18}">
      <dgm:prSet/>
      <dgm:spPr/>
      <dgm:t>
        <a:bodyPr/>
        <a:lstStyle/>
        <a:p>
          <a:endParaRPr lang="en-US"/>
        </a:p>
      </dgm:t>
    </dgm:pt>
    <dgm:pt modelId="{8368A6E3-56A0-4EB9-A479-7B97C9431450}" type="sibTrans" cxnId="{F19460A1-DDD8-4268-AEDF-A0F589015F18}">
      <dgm:prSet/>
      <dgm:spPr/>
      <dgm:t>
        <a:bodyPr/>
        <a:lstStyle/>
        <a:p>
          <a:endParaRPr lang="en-US"/>
        </a:p>
      </dgm:t>
    </dgm:pt>
    <dgm:pt modelId="{A64886CA-C41A-4250-8D46-72198F58748D}" type="pres">
      <dgm:prSet presAssocID="{0E062408-4694-4401-A772-A27A194AE09A}" presName="linear" presStyleCnt="0">
        <dgm:presLayoutVars>
          <dgm:animLvl val="lvl"/>
          <dgm:resizeHandles val="exact"/>
        </dgm:presLayoutVars>
      </dgm:prSet>
      <dgm:spPr/>
    </dgm:pt>
    <dgm:pt modelId="{A2822F45-D3CA-4B12-987A-EEBDD91F1818}" type="pres">
      <dgm:prSet presAssocID="{4A8CA15B-6FC7-4628-92D5-6AB6390C4675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4DADDDF-C113-4417-91DC-47B1213EC591}" type="pres">
      <dgm:prSet presAssocID="{B502D0D9-F743-44BF-9530-5D0E8BAA1CB7}" presName="spacer" presStyleCnt="0"/>
      <dgm:spPr/>
    </dgm:pt>
    <dgm:pt modelId="{D960FC55-2D0D-48EC-9587-849BBF213603}" type="pres">
      <dgm:prSet presAssocID="{B74552CF-5C52-4D0E-A2CB-DD89CE9A74D6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04F90C0-74A0-4027-BDD5-B5FFF4B52B73}" type="pres">
      <dgm:prSet presAssocID="{40F9460F-D37B-4F8D-9716-AE0597C6FEF9}" presName="spacer" presStyleCnt="0"/>
      <dgm:spPr/>
    </dgm:pt>
    <dgm:pt modelId="{4D4BF73E-8C43-4015-8730-A3D95BC25829}" type="pres">
      <dgm:prSet presAssocID="{F1969F65-B105-4CE9-AE9E-4CB6C42CA11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E49A26F-DEBF-49C4-94A9-BCDD0DBD1BA1}" type="pres">
      <dgm:prSet presAssocID="{27412EEF-855B-4C8A-910C-6CCF55609688}" presName="spacer" presStyleCnt="0"/>
      <dgm:spPr/>
    </dgm:pt>
    <dgm:pt modelId="{F0B4BF08-F031-42C3-AE85-10A145B08681}" type="pres">
      <dgm:prSet presAssocID="{FC435B07-57F6-4011-944E-787FCE86F89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7ADE507-BB7D-4C94-8202-462DFEA55ADD}" type="pres">
      <dgm:prSet presAssocID="{EDEAFB86-99A8-42B3-8F45-AA9C84948EA4}" presName="spacer" presStyleCnt="0"/>
      <dgm:spPr/>
    </dgm:pt>
    <dgm:pt modelId="{2DFEE505-B195-4BA6-8EA0-514CBDA27018}" type="pres">
      <dgm:prSet presAssocID="{B3F41E70-81C6-4408-988F-F699F2814D3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DC17706-2658-4B27-9E33-970CC564CA04}" srcId="{0E062408-4694-4401-A772-A27A194AE09A}" destId="{F1969F65-B105-4CE9-AE9E-4CB6C42CA11F}" srcOrd="2" destOrd="0" parTransId="{FF5E2F60-A2F2-4FE7-85EA-148B4C5CBC85}" sibTransId="{27412EEF-855B-4C8A-910C-6CCF55609688}"/>
    <dgm:cxn modelId="{72B67131-ED7A-427A-8A01-E1F873DE2C70}" type="presOf" srcId="{FC435B07-57F6-4011-944E-787FCE86F89F}" destId="{F0B4BF08-F031-42C3-AE85-10A145B08681}" srcOrd="0" destOrd="0" presId="urn:microsoft.com/office/officeart/2005/8/layout/vList2"/>
    <dgm:cxn modelId="{35F5695C-3171-4037-839E-33096F811207}" type="presOf" srcId="{B3F41E70-81C6-4408-988F-F699F2814D34}" destId="{2DFEE505-B195-4BA6-8EA0-514CBDA27018}" srcOrd="0" destOrd="0" presId="urn:microsoft.com/office/officeart/2005/8/layout/vList2"/>
    <dgm:cxn modelId="{34A37D63-CDBA-4F4D-A598-99CEBE54D9AE}" srcId="{0E062408-4694-4401-A772-A27A194AE09A}" destId="{FC435B07-57F6-4011-944E-787FCE86F89F}" srcOrd="3" destOrd="0" parTransId="{9BCB37B1-DCE7-4F08-B51B-B2834EF60D4E}" sibTransId="{EDEAFB86-99A8-42B3-8F45-AA9C84948EA4}"/>
    <dgm:cxn modelId="{7096F186-3B88-4962-9A79-50B10CEB026E}" type="presOf" srcId="{4A8CA15B-6FC7-4628-92D5-6AB6390C4675}" destId="{A2822F45-D3CA-4B12-987A-EEBDD91F1818}" srcOrd="0" destOrd="0" presId="urn:microsoft.com/office/officeart/2005/8/layout/vList2"/>
    <dgm:cxn modelId="{F19460A1-DDD8-4268-AEDF-A0F589015F18}" srcId="{0E062408-4694-4401-A772-A27A194AE09A}" destId="{B3F41E70-81C6-4408-988F-F699F2814D34}" srcOrd="4" destOrd="0" parTransId="{1099842D-9636-41AB-A49F-C5FC54799DAF}" sibTransId="{8368A6E3-56A0-4EB9-A479-7B97C9431450}"/>
    <dgm:cxn modelId="{6CF795A4-80BB-4FE9-968D-509F4267B7E2}" type="presOf" srcId="{B74552CF-5C52-4D0E-A2CB-DD89CE9A74D6}" destId="{D960FC55-2D0D-48EC-9587-849BBF213603}" srcOrd="0" destOrd="0" presId="urn:microsoft.com/office/officeart/2005/8/layout/vList2"/>
    <dgm:cxn modelId="{0AE6CEBE-AB6C-4933-9EF5-77808B0D7317}" srcId="{0E062408-4694-4401-A772-A27A194AE09A}" destId="{4A8CA15B-6FC7-4628-92D5-6AB6390C4675}" srcOrd="0" destOrd="0" parTransId="{43814389-F9A2-4E6F-9D68-7BE83176605A}" sibTransId="{B502D0D9-F743-44BF-9530-5D0E8BAA1CB7}"/>
    <dgm:cxn modelId="{D46EC6D3-DA6C-4603-B8AD-B4D80BF7DCED}" type="presOf" srcId="{0E062408-4694-4401-A772-A27A194AE09A}" destId="{A64886CA-C41A-4250-8D46-72198F58748D}" srcOrd="0" destOrd="0" presId="urn:microsoft.com/office/officeart/2005/8/layout/vList2"/>
    <dgm:cxn modelId="{C4D3DBEB-278E-4980-8193-AC34DD934A31}" type="presOf" srcId="{F1969F65-B105-4CE9-AE9E-4CB6C42CA11F}" destId="{4D4BF73E-8C43-4015-8730-A3D95BC25829}" srcOrd="0" destOrd="0" presId="urn:microsoft.com/office/officeart/2005/8/layout/vList2"/>
    <dgm:cxn modelId="{B658A3F8-BFDE-43AA-B99E-0B7DE25293F3}" srcId="{0E062408-4694-4401-A772-A27A194AE09A}" destId="{B74552CF-5C52-4D0E-A2CB-DD89CE9A74D6}" srcOrd="1" destOrd="0" parTransId="{C51C221B-8BE1-4A64-90A8-47C06986CCD8}" sibTransId="{40F9460F-D37B-4F8D-9716-AE0597C6FEF9}"/>
    <dgm:cxn modelId="{21F33634-232E-4871-BFF9-6CC4E3CA5C70}" type="presParOf" srcId="{A64886CA-C41A-4250-8D46-72198F58748D}" destId="{A2822F45-D3CA-4B12-987A-EEBDD91F1818}" srcOrd="0" destOrd="0" presId="urn:microsoft.com/office/officeart/2005/8/layout/vList2"/>
    <dgm:cxn modelId="{3DC476BE-7BE3-40CD-80A8-242C4472F961}" type="presParOf" srcId="{A64886CA-C41A-4250-8D46-72198F58748D}" destId="{F4DADDDF-C113-4417-91DC-47B1213EC591}" srcOrd="1" destOrd="0" presId="urn:microsoft.com/office/officeart/2005/8/layout/vList2"/>
    <dgm:cxn modelId="{057129FC-520B-4B17-9D7B-294021B6FD23}" type="presParOf" srcId="{A64886CA-C41A-4250-8D46-72198F58748D}" destId="{D960FC55-2D0D-48EC-9587-849BBF213603}" srcOrd="2" destOrd="0" presId="urn:microsoft.com/office/officeart/2005/8/layout/vList2"/>
    <dgm:cxn modelId="{060361A8-0647-47B2-802E-BA1CC04CDF32}" type="presParOf" srcId="{A64886CA-C41A-4250-8D46-72198F58748D}" destId="{B04F90C0-74A0-4027-BDD5-B5FFF4B52B73}" srcOrd="3" destOrd="0" presId="urn:microsoft.com/office/officeart/2005/8/layout/vList2"/>
    <dgm:cxn modelId="{DBA516FF-320E-43B9-A2C6-3D53B8F700EE}" type="presParOf" srcId="{A64886CA-C41A-4250-8D46-72198F58748D}" destId="{4D4BF73E-8C43-4015-8730-A3D95BC25829}" srcOrd="4" destOrd="0" presId="urn:microsoft.com/office/officeart/2005/8/layout/vList2"/>
    <dgm:cxn modelId="{DB2B439C-B4D5-4DC7-8D6A-CB200AB2CA8D}" type="presParOf" srcId="{A64886CA-C41A-4250-8D46-72198F58748D}" destId="{DE49A26F-DEBF-49C4-94A9-BCDD0DBD1BA1}" srcOrd="5" destOrd="0" presId="urn:microsoft.com/office/officeart/2005/8/layout/vList2"/>
    <dgm:cxn modelId="{203A0466-063C-43E3-94D5-0FBE913A12FE}" type="presParOf" srcId="{A64886CA-C41A-4250-8D46-72198F58748D}" destId="{F0B4BF08-F031-42C3-AE85-10A145B08681}" srcOrd="6" destOrd="0" presId="urn:microsoft.com/office/officeart/2005/8/layout/vList2"/>
    <dgm:cxn modelId="{EE48AD6B-F65A-461D-8002-2A862B1745BF}" type="presParOf" srcId="{A64886CA-C41A-4250-8D46-72198F58748D}" destId="{F7ADE507-BB7D-4C94-8202-462DFEA55ADD}" srcOrd="7" destOrd="0" presId="urn:microsoft.com/office/officeart/2005/8/layout/vList2"/>
    <dgm:cxn modelId="{90066A15-7647-41F6-A2C3-DFDBD21DAAB5}" type="presParOf" srcId="{A64886CA-C41A-4250-8D46-72198F58748D}" destId="{2DFEE505-B195-4BA6-8EA0-514CBDA2701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822F45-D3CA-4B12-987A-EEBDD91F1818}">
      <dsp:nvSpPr>
        <dsp:cNvPr id="0" name=""/>
        <dsp:cNvSpPr/>
      </dsp:nvSpPr>
      <dsp:spPr>
        <a:xfrm>
          <a:off x="0" y="72368"/>
          <a:ext cx="5478756" cy="772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 dirty="0"/>
            <a:t>⚠️ Common vulnerabilities:</a:t>
          </a:r>
          <a:endParaRPr lang="en-US" sz="3000" kern="1200" dirty="0"/>
        </a:p>
      </dsp:txBody>
      <dsp:txXfrm>
        <a:off x="37696" y="110064"/>
        <a:ext cx="5403364" cy="696808"/>
      </dsp:txXfrm>
    </dsp:sp>
    <dsp:sp modelId="{D960FC55-2D0D-48EC-9587-849BBF213603}">
      <dsp:nvSpPr>
        <dsp:cNvPr id="0" name=""/>
        <dsp:cNvSpPr/>
      </dsp:nvSpPr>
      <dsp:spPr>
        <a:xfrm>
          <a:off x="0" y="930969"/>
          <a:ext cx="5478756" cy="772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Local admin rights to end users</a:t>
          </a:r>
          <a:endParaRPr lang="en-US" sz="3000" kern="1200"/>
        </a:p>
      </dsp:txBody>
      <dsp:txXfrm>
        <a:off x="37696" y="968665"/>
        <a:ext cx="5403364" cy="696808"/>
      </dsp:txXfrm>
    </dsp:sp>
    <dsp:sp modelId="{4D4BF73E-8C43-4015-8730-A3D95BC25829}">
      <dsp:nvSpPr>
        <dsp:cNvPr id="0" name=""/>
        <dsp:cNvSpPr/>
      </dsp:nvSpPr>
      <dsp:spPr>
        <a:xfrm>
          <a:off x="0" y="1789569"/>
          <a:ext cx="5478756" cy="772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Lack of employee training</a:t>
          </a:r>
          <a:endParaRPr lang="en-US" sz="3000" kern="1200"/>
        </a:p>
      </dsp:txBody>
      <dsp:txXfrm>
        <a:off x="37696" y="1827265"/>
        <a:ext cx="5403364" cy="696808"/>
      </dsp:txXfrm>
    </dsp:sp>
    <dsp:sp modelId="{F0B4BF08-F031-42C3-AE85-10A145B08681}">
      <dsp:nvSpPr>
        <dsp:cNvPr id="0" name=""/>
        <dsp:cNvSpPr/>
      </dsp:nvSpPr>
      <dsp:spPr>
        <a:xfrm>
          <a:off x="0" y="2648169"/>
          <a:ext cx="5478756" cy="772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No backup/restore plan</a:t>
          </a:r>
          <a:endParaRPr lang="en-US" sz="3000" kern="1200"/>
        </a:p>
      </dsp:txBody>
      <dsp:txXfrm>
        <a:off x="37696" y="2685865"/>
        <a:ext cx="5403364" cy="696808"/>
      </dsp:txXfrm>
    </dsp:sp>
    <dsp:sp modelId="{2DFEE505-B195-4BA6-8EA0-514CBDA27018}">
      <dsp:nvSpPr>
        <dsp:cNvPr id="0" name=""/>
        <dsp:cNvSpPr/>
      </dsp:nvSpPr>
      <dsp:spPr>
        <a:xfrm>
          <a:off x="0" y="3506769"/>
          <a:ext cx="5478756" cy="7722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kern="1200" baseline="0"/>
            <a:t>Delayed threat detection</a:t>
          </a:r>
          <a:endParaRPr lang="en-US" sz="3000" kern="1200"/>
        </a:p>
      </dsp:txBody>
      <dsp:txXfrm>
        <a:off x="37696" y="3544465"/>
        <a:ext cx="5403364" cy="6968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A49AEC-9AE2-423C-8BDB-C6CE725D7500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0B06E-216A-4D59-B619-634C9DC95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511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07478-A4DE-9E37-0B2E-D21AA4999A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2C4B5A-FEAA-CD58-F424-09BCCED00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4F3D3-D500-8521-E4A9-C4E8CAF6A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87742-D54C-4156-99E0-7591A39DB656}" type="datetime1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51BCA-FD85-AD81-2D11-DEAC045D2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C5271-85D5-CA2E-E545-B66EC1F66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07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E519E-50C9-8DD5-7FA1-D46AA4033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7450CF-15DB-C2C1-4C91-79E378CF6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F3F5F-1A0E-FA31-4D65-EDC00BC50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D4A61-7110-42E0-A325-8BEEEDF1D0FF}" type="datetime1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3E745-00C0-453D-CE7A-170ED7CE3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BC6AA6-0B31-79C7-CDA4-2B9C75113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702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8E104C-D68D-488E-3A2D-3A0BF5D922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D73B94-4ED5-5330-9CD0-A1EF0C0F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B6696-5489-859B-6FC3-9CCA1E95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4F4DD-C86C-49E7-A8DE-8ADC8B8E452E}" type="datetime1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B259E-F429-A54C-E1BE-32937F843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6C01B-9F02-DF81-C297-D41299EA4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899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8B632-E76A-FA14-1B56-B54EE196E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9FF06-0D8B-1F23-2B1A-ED7CFDF02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B2BE5-AA55-CFDF-26EC-7CC926D99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FBBBE-26CD-48FA-AB62-4B288C5C44C1}" type="datetime1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C9C34D-A59B-8662-7AF6-BB9DEC98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D5E83-5D34-40EA-429E-DC4D3DA43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6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7B532-FD3F-B8CF-EA13-23B71DB34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F5CA42-9DB1-6F0E-B366-E57BE85285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83135-3851-7320-EFFD-C286C07E1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ACFAB-AA39-448E-8040-3F8BA505484B}" type="datetime1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BE919-29E0-6E56-4B12-BF285FDB3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25E5F-E7D0-7ABC-07BD-3AC1CFC1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13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2B493-8D77-FED6-7F5F-460C8A574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71EAF-A086-62FC-F0D5-EBF850A51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D1BFA3-76D2-85B0-D7C1-7EA234CF50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71FE7-37BC-8EED-1EA3-2319A7F50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E5C5E-EED0-42D6-A66B-911A637C4CE0}" type="datetime1">
              <a:rPr lang="en-US" smtClean="0"/>
              <a:t>8/4/2025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4D344A-2A00-AD2F-FD9C-8C5BFF0F0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03D7AD-54A5-915F-3D45-C785E6577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889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A668D-677E-F006-93E2-AB0082AF6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2B1F0-B15E-B7BC-1056-DDAEA89A6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31344C-135F-4A1F-B0B6-DC52033143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A5FCBA-BAE5-542F-83E2-1D3B8CDB1E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612CF9-4C7F-1848-3A2C-C29541DF84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052851-BC37-CC6E-DC42-E879D52A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A3656-824C-4857-B76E-BDDB00E35F2B}" type="datetime1">
              <a:rPr lang="en-US" smtClean="0"/>
              <a:t>8/4/2025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14D414-9DA8-C7B7-28D8-38CE13D46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722A7B-A149-6D5D-4A9D-7B71D81C4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6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C0750-9E07-DA18-FA63-32D9EE4D9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97337F-2378-FA93-12EE-4F9EB76E4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43BD-B0D8-467B-93EB-4BF1B57DE578}" type="datetime1">
              <a:rPr lang="en-US" smtClean="0"/>
              <a:t>8/4/2025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CFB4E9-95B1-C158-50BE-D8A92D0AE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F5AB80-AE83-9F9F-BAED-1EBC705D0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12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324E72-6514-F5EF-617B-FED4449D5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18855-C2B3-4A76-9786-513FD0F8A595}" type="datetime1">
              <a:rPr lang="en-US" smtClean="0"/>
              <a:t>8/4/2025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D65307-1963-AEC9-B9AF-CEDDF95E0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85410F-B6D3-78B8-E48E-B6FAB187D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998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0F2AE-055E-3D93-8C3C-5B3F44A4A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D3CF3-9C0E-CC80-2267-2871C7321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916F92-1DE8-3E3E-0EFA-EE65D8F3FE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593B4-6FB9-3BA2-9C25-8BFCBC020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5DDDB-7B1B-4FD2-9960-67333E82765D}" type="datetime1">
              <a:rPr lang="en-US" smtClean="0"/>
              <a:t>8/4/2025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EDEB1-7AA9-C35B-196C-3C7630061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64F6D-DA23-C7BB-6DF5-D14EAFB58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249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8E383-2C12-8F3F-8EF1-1085A563C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A2D92C-0037-5F17-6386-4FA284325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A36E7-387B-EC3F-EE9E-544AAB20D0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E4E1B8-523A-C18E-6200-8A43F25F3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F1CE4-9472-418B-9475-99B6BA4BA5C4}" type="datetime1">
              <a:rPr lang="en-US" smtClean="0"/>
              <a:t>8/4/2025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79FF2C-EB89-F512-3B59-885D71446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D5A4CB-7080-B242-02C5-B5F528433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2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AA3929-877B-4041-D5FC-EAF46FB7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CF0EA-098F-1120-BAC2-1516CC1AC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A0A4D-D2BB-521D-3D20-FA117005D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F69EB4-ABDA-4D67-BB4F-34D450104D22}" type="datetime1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7E49E-9482-94ED-5C9D-F660AB3C9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#MicrosoftSecurity #SC100 #DefenderXDR #AzureBackup #ZeroTrust #PerparimLabs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CB8F2-5D69-D274-93EF-3F2C027471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1CFDCD-276D-46F9-AA9A-9D852505A7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83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Stock Market Bar Graph">
            <a:extLst>
              <a:ext uri="{FF2B5EF4-FFF2-40B4-BE49-F238E27FC236}">
                <a16:creationId xmlns:a16="http://schemas.microsoft.com/office/drawing/2014/main" id="{8E4D904B-5BBE-DED5-3474-667CE9A33C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>
            <a:fillRect/>
          </a:stretch>
        </p:blipFill>
        <p:spPr>
          <a:xfrm>
            <a:off x="30480" y="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0F574A-433A-1F3C-E813-3DB7C3C4BC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Designing a Ransomware Resilience Strategy in Azure &amp; Microsoft 365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117BAE-0866-0550-4779-3204EEECDF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💬 </a:t>
            </a:r>
            <a:r>
              <a:rPr lang="en-US" i="1">
                <a:solidFill>
                  <a:srgbClr val="FFFFFF"/>
                </a:solidFill>
              </a:rPr>
              <a:t>“Mitigation starts with preparation, not reaction.”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4C6E91-137E-2510-0383-EFA44B95B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>
                <a:solidFill>
                  <a:srgbClr val="FFFFFF"/>
                </a:solidFill>
              </a:rPr>
              <a:t>#MicrosoftSecurity #SC100 #DefenderXDR #AzureBackup #ZeroTrust #PerparimLabs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7BD7D19-0B0C-6D49-3A9F-D22B3A4EB9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401002" y="3940998"/>
            <a:ext cx="2857500" cy="2857500"/>
          </a:xfrm>
          <a:prstGeom prst="rect">
            <a:avLst/>
          </a:prstGeom>
        </p:spPr>
      </p:pic>
      <p:pic>
        <p:nvPicPr>
          <p:cNvPr id="16" name="Picture 15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5666D020-36E5-CF9C-A3E9-B7A9B64AB5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59793" y="1538958"/>
            <a:ext cx="1275736" cy="9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30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1032A3-8E01-4E41-A518-F95FEBA2A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8308"/>
            <a:ext cx="7188989" cy="1021424"/>
          </a:xfrm>
        </p:spPr>
        <p:txBody>
          <a:bodyPr anchor="b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Tool Summary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47B1C22-6F41-D2E1-3CEB-807E4823E5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3442353"/>
              </p:ext>
            </p:extLst>
          </p:nvPr>
        </p:nvGraphicFramePr>
        <p:xfrm>
          <a:off x="1887055" y="1715407"/>
          <a:ext cx="8417891" cy="4241802"/>
        </p:xfrm>
        <a:graphic>
          <a:graphicData uri="http://schemas.openxmlformats.org/drawingml/2006/table">
            <a:tbl>
              <a:tblPr>
                <a:solidFill>
                  <a:srgbClr val="404040"/>
                </a:solidFill>
              </a:tblPr>
              <a:tblGrid>
                <a:gridCol w="4013825">
                  <a:extLst>
                    <a:ext uri="{9D8B030D-6E8A-4147-A177-3AD203B41FA5}">
                      <a16:colId xmlns:a16="http://schemas.microsoft.com/office/drawing/2014/main" val="3990291497"/>
                    </a:ext>
                  </a:extLst>
                </a:gridCol>
                <a:gridCol w="4404066">
                  <a:extLst>
                    <a:ext uri="{9D8B030D-6E8A-4147-A177-3AD203B41FA5}">
                      <a16:colId xmlns:a16="http://schemas.microsoft.com/office/drawing/2014/main" val="3421731271"/>
                    </a:ext>
                  </a:extLst>
                </a:gridCol>
              </a:tblGrid>
              <a:tr h="706967"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Capability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Microsoft Solution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8472468"/>
                  </a:ext>
                </a:extLst>
              </a:tr>
              <a:tr h="706967"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Privileged Access Control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Microsoft Entra PIM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1745851"/>
                  </a:ext>
                </a:extLst>
              </a:tr>
              <a:tr h="706967"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Backup &amp; Restore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Azure Backup, Backup Vault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5986811"/>
                  </a:ext>
                </a:extLst>
              </a:tr>
              <a:tr h="706967"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Ransomware Detection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Microsoft Defender XDR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4517959"/>
                  </a:ext>
                </a:extLst>
              </a:tr>
              <a:tr h="706967"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VM Monitoring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Defender for Cloud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3445013"/>
                  </a:ext>
                </a:extLst>
              </a:tr>
              <a:tr h="706967"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SIEM/SOAR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cap="none" spc="0">
                          <a:solidFill>
                            <a:schemeClr val="bg1"/>
                          </a:solidFill>
                        </a:rPr>
                        <a:t>Microsoft Sentinel</a:t>
                      </a:r>
                    </a:p>
                  </a:txBody>
                  <a:tcPr marL="181273" marR="181273" marT="181273" marB="9063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8739628"/>
                  </a:ext>
                </a:extLst>
              </a:tr>
            </a:tbl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ABBF4-0DE7-DBD7-71F5-EC0A2AF54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pic>
        <p:nvPicPr>
          <p:cNvPr id="6" name="Picture 5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C420A091-95E2-91C1-DAB7-DA978BCDD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0605" y="5586056"/>
            <a:ext cx="1275736" cy="9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78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96FD5B-E54C-F4CA-86B2-7BE23FE33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What Is Ransomware?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27FA8B7-BC5C-128B-4619-913A91882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Encrypts files and holds data hostage for money</a:t>
            </a:r>
          </a:p>
          <a:p>
            <a:r>
              <a:rPr lang="en-US" dirty="0">
                <a:solidFill>
                  <a:schemeClr val="bg1"/>
                </a:solidFill>
              </a:rPr>
              <a:t>Spreads via email, web, USB, chat apps (Trojan-style)</a:t>
            </a:r>
          </a:p>
          <a:p>
            <a:r>
              <a:rPr lang="en-US" dirty="0">
                <a:solidFill>
                  <a:schemeClr val="bg1"/>
                </a:solidFill>
              </a:rPr>
              <a:t>WannaCry, Petya, etc. = major global attacks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🧠 </a:t>
            </a:r>
            <a:r>
              <a:rPr lang="en-US" i="1" dirty="0">
                <a:solidFill>
                  <a:schemeClr val="bg1"/>
                </a:solidFill>
              </a:rPr>
              <a:t>Victim behavior + admin mistakes = root cause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83B9E-F595-E275-CDE4-5ABAFE9E5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pic>
        <p:nvPicPr>
          <p:cNvPr id="6" name="Picture 5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69AE2A44-5A26-EE66-C598-1D3015E95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3670" y="5919912"/>
            <a:ext cx="1216741" cy="90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840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99050EE-26AF-4253-BD50-F0FCD965A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284" y="575361"/>
            <a:ext cx="5707277" cy="5707277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4F0712-5D80-3A61-DACA-F45CCEEDC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452"/>
            <a:ext cx="4974771" cy="3587786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Why It Succeeds</a:t>
            </a:r>
          </a:p>
        </p:txBody>
      </p:sp>
      <p:grpSp>
        <p:nvGrpSpPr>
          <p:cNvPr id="13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Graphic 212">
            <a:extLst>
              <a:ext uri="{FF2B5EF4-FFF2-40B4-BE49-F238E27FC236}">
                <a16:creationId xmlns:a16="http://schemas.microsoft.com/office/drawing/2014/main" id="{D0C78466-EB6E-45A0-99A6-A00789ACD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9" name="Graphic 212">
            <a:extLst>
              <a:ext uri="{FF2B5EF4-FFF2-40B4-BE49-F238E27FC236}">
                <a16:creationId xmlns:a16="http://schemas.microsoft.com/office/drawing/2014/main" id="{E99F76E4-5DFD-4DBE-B042-66FBCD118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7727" y="421588"/>
            <a:ext cx="1291468" cy="1291468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2" name="Graphic 4">
            <a:extLst>
              <a:ext uri="{FF2B5EF4-FFF2-40B4-BE49-F238E27FC236}">
                <a16:creationId xmlns:a16="http://schemas.microsoft.com/office/drawing/2014/main" id="{773717CC-ECEE-4ABF-BA61-C59F46801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>
              <a:alpha val="60000"/>
            </a:schemeClr>
          </a:solidFill>
        </p:grpSpPr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9A4FAE41-62DF-4B8E-BD66-8EC206E0E3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64C7F1F-5546-40DC-A16B-C9A3E45777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45583216-FC24-4B75-9703-DBEC401FF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FD0A70D-2E7E-4048-8145-0F45EDBBC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703C78E-D176-4455-B7B5-2DB4F418DB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D23B98E-D1FB-4BD9-BA4A-060BC8266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C1541992-EEDB-4D6B-BDA9-B66E58A17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072B3B-B852-4186-ACFE-F6142513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B5DD2CA-BCBA-4F3E-B472-84006768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7335DFE-05E4-4D45-B035-1D85E7648E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ADCF9375-A092-491A-960D-A4DBB376C3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95341599-7E99-490F-9AF8-07EAE5C8D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C55EB0-818A-46E6-8D53-550310029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19B036C-5BD8-4F3B-8935-96D50F410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8445880-106C-4DC8-A250-D132F0D6F3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52AA1DD-5DBE-43CD-9B85-63C762692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A412466-ED73-4944-83CE-224B1769C2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807E195A-10DB-494C-A547-E1D0C6F61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CD4AECE-734D-4B90-984F-B2ABFA2B6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927072E-8001-4AD1-A4C4-2EDBA3BF8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499D6F50-E593-46A3-81D8-73389276B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7A96E600-84B4-452B-AE40-295FC5807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CBBA17AC-C1AB-4BFC-A051-457275D1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88E850C-90D5-4D0F-A57D-7809327EF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F98D808-AB13-4D8D-B4C5-9D32153462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95AFFBC0-FF37-4117-86FA-21ABDA17A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ED0AC42A-17B0-4154-968C-CAE2A04C2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4A7A31A0-8490-4B9D-B9CC-7FF28053E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8188899C-6A74-43D8-B36C-F86B278C8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1537EAA6-95B6-4674-A7B9-40F9AB7F59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B29507-C08F-4764-B703-0EB33A0FA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200E500-6A99-47FC-A30F-FA4C85DA8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558677C-76AD-451F-AEEE-C5FEE417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79E472E5-A81A-44E7-AEBA-C3A59349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5CD54F54-9E41-4635-A533-6CC6515E1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B22D6F46-74C0-49D9-8CD8-BC125E973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C6FAA6EC-EDF6-4522-ACD8-8D4F7FF87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5F8364DC-ED1A-482D-A418-7941B199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1896D361-70A8-4528-940B-F306550F88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4D1CB00A-0CE1-4E25-ADCE-9562845F5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1B6761E-B7C6-4218-B95F-F6DEC0066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A081177-DAC3-4667-91A1-4CC885D4A1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35007DC-BB8D-43BA-9598-AE79AA262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6628B8A-02EC-44EF-B52C-5EBAFBCF9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2DACEC99-8F4C-495C-8EAA-670A3A02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C8EFEAD4-1425-4357-9D8A-F326DABC6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DA70E94-A082-47D4-B4F8-142AEF1DC3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0E96E8A-1EEA-4F1D-8CFE-12DC9B9E7A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12D7CC4-A548-4FF7-A6B2-9151CFA9E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CB3F1C68-B597-4669-87F8-C80124ABE0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A57037D2-0958-4F34-815F-C8CA7F86A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0AF3969-3F11-4157-B4B9-33B131462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51D613E3-18F5-4426-ADEB-DEC123E16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1DC25548-A3A9-4018-A29B-6972D353F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EDE6372-94D2-435D-BD43-A20072D80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29575A6-77E2-4199-8F0A-27C89330A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12EB506D-59AD-4011-80F8-36A2BDB9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2FD46FA-14EB-46A2-B4A3-ECD1F49BA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CD84E07-49A9-40E3-B34C-91C156C9C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3090306-C384-44A0-8C38-77397133B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3515E97E-31A4-4273-AB55-8EAD74CB9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792F63CA-0494-43E2-A0AA-37C35C832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389A040-E4CC-4CE7-8B9F-40ECA9AC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BA51B23-705C-49BE-B606-8A9B623E0A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16EF17A-F451-4B5B-9052-33A9116E9D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B20B7D1-27D7-4E1A-A317-E9E7A105A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1E3FADAF-FD1D-45B2-A40D-EBDD536E7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301257BA-BCE2-4479-A04F-A9DBFAF92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19D0ABC-04D9-405A-A52F-5EEC01762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123AE5C7-608A-47A7-B7A1-55662B70B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957BDA1A-3081-45EB-A31E-3F98EC6DC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683DDA50-C794-4DC5-8297-CFDEB8DCB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A42024A-A832-4635-9CE6-B968232CE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564D00AA-3E68-4F56-80A0-08D5DFFB6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88A711-E3E8-4172-AFE1-60E93FF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A89FF34-EE34-461C-A3EF-73AC3801B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80D55E43-BE59-444D-B32B-9C0306A126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639C823F-B16B-4DF7-BA6E-0D832AAB2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2E623C08-172F-41EA-90CB-59ED0D583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C0577F-0FF9-47D5-8C6D-FC7B4CC31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30C80E9D-7909-4C52-ACAD-80FF874F9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2B9598CE-4E74-4A54-BAB8-59379D211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E7188EAA-47E1-4B73-8682-C74A0421B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6900E8B-61F2-411F-B29F-A9CDC6E81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0A25598A-334A-487D-9604-4753EAE81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8DBE472-045A-491C-AB7C-4153EE2B0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F6DD374-5D5F-48BB-8135-8F37EE2C2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386B8A5A-00D0-4291-937B-931B3F19CD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89C10BFA-8067-495D-810E-1F4085F7B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1F94E69-8294-4AB3-A457-3BD4ACF085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AD2859C5-45C5-4EE2-8272-0FA7A0235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4AFB321-1B9D-41AF-9686-8C689A3F4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5C4403F4-D893-4E4C-8DFE-E79AE6A62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BA894316-677B-4B51-AF19-0D3FAF96A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07FDE9AD-8F5A-44B0-AC7E-30148150D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A4D0E6BA-489D-4EA4-994E-225F7D078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7EDFBCCB-EC92-4860-BBDB-2EC6355FE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459DBA8E-2EB0-4C51-A161-2C595B89D4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FB1BA285-9A95-49B7-A098-F38400D92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D29C405E-90F5-4AB5-8B5F-3CA2F1815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F7214FFD-3321-412F-9CA5-4BC6E874F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5F16C3D8-64A1-443D-92A7-EA97518A6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7E4EFAB9-436A-4B6B-A16B-8DA3F614A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037DDFC3-D7A5-443D-8417-D723296D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53AC142-F4B4-47E8-BBEE-F7D0F8547F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890AAA82-94E2-41D0-AE92-9C87195CCB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FD33B856-EF4E-40FC-BDA0-9E26203D0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4AEBF58-C8A2-4D00-9AFB-B5012AEA36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1270E55-4211-4529-BDC3-29B80BDF50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16DD7E91-EFBB-4DD7-B30F-4A13C20BED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96260F31-66FB-4E2C-801E-701C2B859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B5FEE1C9-3961-4400-AD3E-B5AD93A47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34E1BE05-269F-4A13-99FE-2A973A0E77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2D591FBD-65C6-46C4-AF19-875D652DC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5F7E635-CB45-4346-BBFB-10FF0576AF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3BDAC885-F0B3-4D66-8587-438465298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27A7E1-71C9-42CC-9CAF-53642DC4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20BF60C4-2E5D-473E-96B6-D22BB8536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C4703732-1088-4448-ACC0-D8BD901B2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6777D706-23BF-4962-98D3-D5AE7DF4E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783FF777-4C59-44D0-9441-2B40E0A70E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2037F33C-65F4-44B6-9CB2-D32D1552C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E73BA403-F3FD-4D76-A516-5698375D64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AF0D29B-415A-4327-A4B4-B5DC8F0AC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74A9388-F55E-4F94-817D-5BFF0B59E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30C52183-F223-4E0A-B713-C91589CEB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A6BEE030-DC6B-4CB1-A01B-95CC82552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2D41CF67-37BB-443C-85CF-2A05174FD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5A449CF-396F-45B8-B268-6824A4E89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9C20A7EF-7013-4D6C-ADD8-868A931D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F787692C-3BA9-4D4D-82F8-E497797AA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A6D539D6-A55E-40F5-83AC-A77340524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4D7922F-CA55-4202-B99F-ED303E7044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4120C846-A602-4B6C-9C07-11D2B0F8A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84B5D527-4684-45F5-84CE-73642492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FF31CF21-8169-4D45-A115-9CF8D371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DA8762B9-9CD8-4676-93F5-6C9358A94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A183E80A-70D1-4F52-A92D-D396648CC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83FBB0F7-E17E-4890-9B66-3625BA146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708E7BF1-2D4D-44AB-A5CC-0ED91B8462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4B468C4E-6F63-4172-AE1F-8965744DB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74C7149-F567-4D55-8F48-511DCF3A81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54A551FA-7E10-4D28-9A10-B9A06C078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1D04F3C0-CE2C-4B8D-A5BD-0E994FD8D9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D2EA9230-DD52-48A9-B268-56744EA50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043A05F5-A8CF-4D01-AF12-95D1ECAE46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F47C6BC-BD1A-4291-B018-05E5A72E4B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E5B89844-FD17-4048-A3F5-35E390C6E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B5593F34-8B0E-4D34-9781-B594E2F5D7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428E4BB-2263-4D19-8254-C9B54B85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2366216E-6EA2-4872-8370-C5EC2252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66F8E3F-BF33-4F99-A1F0-EB5885BF2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EB506747-ED9D-43EA-BD67-DF7971849E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AC803CE8-FFF7-40EA-AF62-102724C32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7EF6FFCA-06CC-4395-AEB0-425719A42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D95F285-AAC0-4F32-8665-2677878BD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8DFCCA2E-BF12-4D26-A5A4-A03387546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2ABEAC60-6AC3-4D6A-95F9-2E79F6BE0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A6015B7-49FE-4729-B2F4-585F0F30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611DEB1-76FE-4625-9449-88E52D15F4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97F031C1-1AA7-4CA7-ADD3-E0577626E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96F5D0CB-22E6-4536-8403-F42527F31F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32718AB-7401-4F66-9C77-E06C3CF7CD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85B6B5F1-D1E4-45A3-8117-348D02D2A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534869FD-184C-42DB-B9DA-293DB67E5E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A781504F-CAFD-4201-B288-8B4A809B43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9FC8348-2BA6-4631-8AA7-D63CD898C5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1AF95A2-64EA-45E2-A43B-1EBD56910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FC80050-240D-434A-BFCB-DE4DA4FAFB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363" name="Rectangle 1">
            <a:extLst>
              <a:ext uri="{FF2B5EF4-FFF2-40B4-BE49-F238E27FC236}">
                <a16:creationId xmlns:a16="http://schemas.microsoft.com/office/drawing/2014/main" id="{ADD8F2EE-FEAF-5817-783D-447322EFA3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3363424"/>
              </p:ext>
            </p:extLst>
          </p:nvPr>
        </p:nvGraphicFramePr>
        <p:xfrm>
          <a:off x="6477270" y="1130846"/>
          <a:ext cx="547875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55A06-0079-EA67-8EA5-16A40D59E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pic>
        <p:nvPicPr>
          <p:cNvPr id="6" name="Picture 5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E31866D1-9941-E994-AFE7-F7299698FC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26161" y="5806210"/>
            <a:ext cx="1275736" cy="9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115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5FDF74-2E57-1202-80BA-7BD354C23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Step 1 – Control Privileged Access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93197-7D56-9466-E350-B1DF4AA04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✅ Implement </a:t>
            </a:r>
            <a:r>
              <a:rPr lang="en-US" b="1" dirty="0">
                <a:solidFill>
                  <a:schemeClr val="bg1"/>
                </a:solidFill>
              </a:rPr>
              <a:t>Least Privilege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✅ Use </a:t>
            </a:r>
            <a:r>
              <a:rPr lang="en-US" b="1" dirty="0">
                <a:solidFill>
                  <a:schemeClr val="bg1"/>
                </a:solidFill>
              </a:rPr>
              <a:t>PIM</a:t>
            </a:r>
            <a:r>
              <a:rPr lang="en-US" dirty="0">
                <a:solidFill>
                  <a:schemeClr val="bg1"/>
                </a:solidFill>
              </a:rPr>
              <a:t> (Privileged Identity Management)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✅ Disable local admin rights by default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✅ Monitor role assignments in Azure &amp; M365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🧠 “If they can't install it, it can’t encrypt.”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7EC56F-1FD0-C706-5658-8C7E18437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pic>
        <p:nvPicPr>
          <p:cNvPr id="5" name="Picture 4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3539AB72-03F4-EFA1-3040-314662564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4173" y="5905144"/>
            <a:ext cx="1275736" cy="9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052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F4B351-43FD-3202-7570-D5E490BA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Step 2 – Daily Backup &amp; Restore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1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C938D18-99B2-F9B1-6CF7-54B711C0DE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34868" y="1130846"/>
            <a:ext cx="5671997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🔄 Backup = Best Insurance</a:t>
            </a:r>
            <a:b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Real-world scenario: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lang="en-US" altLang="en-US" sz="26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Client hit with ransomware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All files encrypted on shared server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Daily backup saved the day → restore to previous version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💾 Use Azure Backup + Backup Vault</a:t>
            </a:r>
            <a:b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💡 Optional: Site-to-site backup for hybrid recovery</a:t>
            </a:r>
          </a:p>
        </p:txBody>
      </p:sp>
      <p:grpSp>
        <p:nvGrpSpPr>
          <p:cNvPr id="29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E5B09-7CB1-24A3-A49F-953ECBCBD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pic>
        <p:nvPicPr>
          <p:cNvPr id="6" name="Picture 5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8DB8EB52-0260-CE94-3401-F93FBD9C8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1037" y="5865799"/>
            <a:ext cx="1275736" cy="9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256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E663DA-A0FF-34E7-A9FE-F075D71E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Step 3 – Mitigation Strategy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60F45-FD92-23E7-3F5E-1C5C2ABC1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Adopt a </a:t>
            </a:r>
            <a:r>
              <a:rPr lang="en-US" b="1" dirty="0">
                <a:solidFill>
                  <a:schemeClr val="bg1"/>
                </a:solidFill>
              </a:rPr>
              <a:t>Cybersecurity Framework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✅ Implement Microsoft Defender for Cloud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✅ Prioritize risk mitigation (not just detection)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✅ Enable Microsoft Defender XDR (extended detection and response)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F29898-9454-FACD-C87D-DF86C4D3A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pic>
        <p:nvPicPr>
          <p:cNvPr id="5" name="Picture 4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EBFD2F15-1A63-718B-5B04-4B2014263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4173" y="5860552"/>
            <a:ext cx="1275736" cy="9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576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550475-4643-DFA9-502D-F494D2AEC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Step 4 – Monitor Across Cloud &amp; Devices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1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F0D579A-3B3E-ABB4-535A-40C9FE513D6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34868" y="1130846"/>
            <a:ext cx="5217173" cy="43513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Tools that stop ransomware before it spreads: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Defender for Cloud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Azure VMs + Hybrid Infra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Defender XDR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Files, emails, apps, identities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Sentinel (SIEM/SOAR)</a:t>
            </a: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→ Unified incident correlation + response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6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2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🎯 Each layer = visibility + control</a:t>
            </a:r>
          </a:p>
        </p:txBody>
      </p:sp>
      <p:grpSp>
        <p:nvGrpSpPr>
          <p:cNvPr id="29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909AB-1290-83EB-67B0-1786A471E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pic>
        <p:nvPicPr>
          <p:cNvPr id="6" name="Picture 5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CB5F5595-6E9F-E9C5-634D-43C1BFF0D3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4173" y="5865799"/>
            <a:ext cx="1275736" cy="9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023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12134F-81F3-423C-2379-4423FCC24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Real-World Case Study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67232-57C0-A034-7AFA-C07D0CA8E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59333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🎨 Graphics Company: All server files encrypted</a:t>
            </a: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✅ Daily backups restored full environment</a:t>
            </a: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❌ No Defender/privileged access → initial infection still unknown</a:t>
            </a:r>
          </a:p>
          <a:p>
            <a:pPr marL="0" indent="0">
              <a:buNone/>
            </a:pP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📘 Lesson: Backup alone ≠ prevention — use layered defense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16BE70-68FB-55CB-661E-29A04CBF9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pic>
        <p:nvPicPr>
          <p:cNvPr id="5" name="Picture 4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DB645463-9AA9-839F-B32B-674CB4196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6686" y="5879922"/>
            <a:ext cx="1275736" cy="95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321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94759-B8F4-6425-3AB6-47424BE2F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CTA – Let’s Talk Resilience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E3C42-168D-1D54-CB73-128A2A8D1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bg1"/>
                </a:solidFill>
              </a:rPr>
              <a:t>💬 What’s your organization’s ransomware mitigation plan?</a:t>
            </a: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👇 Would love to hear your backup + privileged access strategies.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2D276-3C1F-ED24-B62F-DE6CF280D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#MicrosoftSecurity #SC100 #DefenderXDR #AzureBackup #ZeroTrust #PerparimLabs</a:t>
            </a:r>
          </a:p>
        </p:txBody>
      </p:sp>
      <p:pic>
        <p:nvPicPr>
          <p:cNvPr id="5" name="Picture 4" descr="A black background with blue text&#10;&#10;AI-generated content may be incorrect.">
            <a:extLst>
              <a:ext uri="{FF2B5EF4-FFF2-40B4-BE49-F238E27FC236}">
                <a16:creationId xmlns:a16="http://schemas.microsoft.com/office/drawing/2014/main" id="{EE5DCC72-A870-4695-938D-4F1D38625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940" y="4099457"/>
            <a:ext cx="1562640" cy="116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049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509</Words>
  <Application>Microsoft Office PowerPoint</Application>
  <PresentationFormat>Widescreen</PresentationFormat>
  <Paragraphs>66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Designing a Ransomware Resilience Strategy in Azure &amp; Microsoft 365</vt:lpstr>
      <vt:lpstr>What Is Ransomware?</vt:lpstr>
      <vt:lpstr>Why It Succeeds</vt:lpstr>
      <vt:lpstr>Step 1 – Control Privileged Access</vt:lpstr>
      <vt:lpstr>Step 2 – Daily Backup &amp; Restore</vt:lpstr>
      <vt:lpstr>Step 3 – Mitigation Strategy</vt:lpstr>
      <vt:lpstr>Step 4 – Monitor Across Cloud &amp; Devices</vt:lpstr>
      <vt:lpstr>Real-World Case Study</vt:lpstr>
      <vt:lpstr>CTA – Let’s Talk Resilience</vt:lpstr>
      <vt:lpstr>Tool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Perparim Abdullahu</dc:creator>
  <cp:lastModifiedBy>Perparim Abdullahu</cp:lastModifiedBy>
  <cp:revision>1</cp:revision>
  <dcterms:created xsi:type="dcterms:W3CDTF">2025-08-04T19:02:11Z</dcterms:created>
  <dcterms:modified xsi:type="dcterms:W3CDTF">2025-08-04T19:28:36Z</dcterms:modified>
</cp:coreProperties>
</file>

<file path=docProps/thumbnail.jpeg>
</file>